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90" r:id="rId5"/>
    <p:sldId id="259" r:id="rId6"/>
    <p:sldId id="267" r:id="rId7"/>
    <p:sldId id="278" r:id="rId8"/>
    <p:sldId id="286" r:id="rId9"/>
  </p:sldIdLst>
  <p:sldSz cx="18288000" cy="10287000"/>
  <p:notesSz cx="10018713" cy="688498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lear Sans Regular" panose="020B0604020202020204" charset="0"/>
      <p:regular r:id="rId15"/>
    </p:embeddedFont>
    <p:embeddedFont>
      <p:font typeface="Clear Sans Regular Bold" panose="020B0604020202020204" charset="0"/>
      <p:regular r:id="rId16"/>
    </p:embeddedFont>
    <p:embeddedFont>
      <p:font typeface="Hammersmith One" panose="020107030305010605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F0F"/>
    <a:srgbClr val="006600"/>
    <a:srgbClr val="D7E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445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445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F5D9C9B2-81C4-4A40-AC2F-124F4C8B4D7D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3400"/>
            <a:ext cx="8014970" cy="2710965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9544"/>
            <a:ext cx="4341442" cy="34544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2" y="6539544"/>
            <a:ext cx="4341442" cy="34544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1C206E0A-4966-4400-B93A-AD0A38034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3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06E0A-4966-4400-B93A-AD0A38034D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2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1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3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4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71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https://www.linkedin.com/showcase/future-leaders-breakfast%C2%AE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linkedin.com/in/astriddaviesconsulting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50958" y="0"/>
            <a:ext cx="5841760" cy="10528634"/>
          </a:xfrm>
          <a:prstGeom prst="rect">
            <a:avLst/>
          </a:prstGeom>
          <a:solidFill>
            <a:srgbClr val="D7EAD7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TextBox 11"/>
          <p:cNvSpPr txBox="1"/>
          <p:nvPr/>
        </p:nvSpPr>
        <p:spPr>
          <a:xfrm>
            <a:off x="863682" y="4794340"/>
            <a:ext cx="10919614" cy="355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4580"/>
              </a:lnSpc>
              <a:spcBef>
                <a:spcPct val="0"/>
              </a:spcBef>
            </a:pPr>
            <a:r>
              <a:rPr lang="en-US" sz="9600" spc="-1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Being sustainable in your job</a:t>
            </a:r>
            <a:endParaRPr lang="en-US" sz="13500" spc="-13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2F6CE28-F970-4FA1-87ED-18386FB50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64" y="5143500"/>
            <a:ext cx="3868954" cy="1939139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D80061-4C80-8D25-46F4-C115CFE0B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6"/>
          <a:stretch/>
        </p:blipFill>
        <p:spPr>
          <a:xfrm>
            <a:off x="930425" y="551149"/>
            <a:ext cx="6955068" cy="3556809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F9C6DA45-D28A-14CF-E036-8BC914C203BA}"/>
              </a:ext>
            </a:extLst>
          </p:cNvPr>
          <p:cNvSpPr/>
          <p:nvPr/>
        </p:nvSpPr>
        <p:spPr>
          <a:xfrm flipV="1">
            <a:off x="13944600" y="8351148"/>
            <a:ext cx="3272657" cy="18540"/>
          </a:xfrm>
          <a:prstGeom prst="line">
            <a:avLst/>
          </a:prstGeom>
          <a:ln w="19050" cap="rnd">
            <a:solidFill>
              <a:srgbClr val="E94F0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-282503" y="-262325"/>
            <a:ext cx="6335537" cy="10811649"/>
          </a:xfrm>
          <a:prstGeom prst="rect">
            <a:avLst/>
          </a:prstGeom>
          <a:solidFill>
            <a:srgbClr val="D7EAD7"/>
          </a:solidFill>
        </p:spPr>
      </p:sp>
      <p:sp>
        <p:nvSpPr>
          <p:cNvPr id="7" name="AutoShape 7"/>
          <p:cNvSpPr/>
          <p:nvPr/>
        </p:nvSpPr>
        <p:spPr>
          <a:xfrm>
            <a:off x="7663986" y="5905500"/>
            <a:ext cx="9953453" cy="0"/>
          </a:xfrm>
          <a:prstGeom prst="line">
            <a:avLst/>
          </a:prstGeom>
          <a:ln w="19050" cap="rnd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97756" y="813236"/>
            <a:ext cx="5575017" cy="3472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mean by “sustainable”?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82046" y="9204668"/>
            <a:ext cx="9953453" cy="54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50"/>
              </a:lnSpc>
              <a:spcBef>
                <a:spcPct val="0"/>
              </a:spcBef>
            </a:pPr>
            <a:endParaRPr lang="en-US" sz="3500" u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59186" y="996701"/>
            <a:ext cx="10258253" cy="5220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  <a:spcBef>
                <a:spcPct val="0"/>
              </a:spcBef>
              <a:tabLst>
                <a:tab pos="708025" algn="l"/>
              </a:tabLst>
            </a:pP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1) 	able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to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continue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over a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period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time</a:t>
            </a:r>
            <a:endParaRPr lang="en-GB" sz="3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lvl="0" indent="0">
              <a:lnSpc>
                <a:spcPts val="4550"/>
              </a:lnSpc>
              <a:spcBef>
                <a:spcPct val="0"/>
              </a:spcBef>
            </a:pPr>
            <a:endParaRPr lang="en-GB" sz="36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ts val="4550"/>
              </a:lnSpc>
              <a:spcBef>
                <a:spcPct val="0"/>
              </a:spcBef>
              <a:buAutoNum type="arabicParenR" startAt="2"/>
              <a:tabLst>
                <a:tab pos="708025" algn="l"/>
              </a:tabLst>
            </a:pP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causing, or made in a way that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causes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, little or no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damage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to the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environment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 and </a:t>
            </a:r>
          </a:p>
          <a:p>
            <a:pPr marL="708025" lvl="0" indent="-708025">
              <a:lnSpc>
                <a:spcPts val="4550"/>
              </a:lnSpc>
              <a:spcBef>
                <a:spcPct val="0"/>
              </a:spcBef>
              <a:tabLst>
                <a:tab pos="708025" algn="l"/>
              </a:tabLst>
            </a:pP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	therefore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able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to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continue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for a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long</a:t>
            </a:r>
            <a:r>
              <a:rPr lang="en-GB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3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time</a:t>
            </a:r>
            <a:endParaRPr lang="en-US" sz="3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550"/>
              </a:lnSpc>
              <a:spcBef>
                <a:spcPct val="0"/>
              </a:spcBef>
            </a:pPr>
            <a:endParaRPr lang="en-US" sz="2000" i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ts val="4550"/>
              </a:lnSpc>
              <a:spcBef>
                <a:spcPct val="0"/>
              </a:spcBef>
              <a:tabLst>
                <a:tab pos="708025" algn="l"/>
              </a:tabLst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(Cambridge English Dictionary online</a:t>
            </a:r>
            <a:r>
              <a:rPr 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endParaRPr lang="en-US" sz="20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05DC7B78-7F67-4808-B23D-4B41C3DAD7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994" y="5041283"/>
            <a:ext cx="11515994" cy="11515994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C3165F33-2C77-329A-0061-3DAAE179A30C}"/>
              </a:ext>
            </a:extLst>
          </p:cNvPr>
          <p:cNvSpPr txBox="1"/>
          <p:nvPr/>
        </p:nvSpPr>
        <p:spPr>
          <a:xfrm>
            <a:off x="7308598" y="6438900"/>
            <a:ext cx="10677353" cy="2537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GB" sz="8499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this apply to you?</a:t>
            </a:r>
            <a:endParaRPr lang="en-US" sz="8499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352936" y="3687758"/>
            <a:ext cx="5395827" cy="1385992"/>
            <a:chOff x="-3" y="-678217"/>
            <a:chExt cx="7194436" cy="1847989"/>
          </a:xfrm>
        </p:grpSpPr>
        <p:sp>
          <p:nvSpPr>
            <p:cNvPr id="4" name="TextBox 4"/>
            <p:cNvSpPr txBox="1"/>
            <p:nvPr/>
          </p:nvSpPr>
          <p:spPr>
            <a:xfrm>
              <a:off x="-3" y="531597"/>
              <a:ext cx="7194436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Sustainability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3" y="-678217"/>
              <a:ext cx="7194436" cy="902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21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your “community” fairer, with more opportunities for work &amp; personal growth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352936" y="5753931"/>
            <a:ext cx="5395827" cy="1301509"/>
            <a:chOff x="-2" y="-358752"/>
            <a:chExt cx="7194436" cy="1735346"/>
          </a:xfrm>
        </p:grpSpPr>
        <p:sp>
          <p:nvSpPr>
            <p:cNvPr id="8" name="TextBox 8"/>
            <p:cNvSpPr txBox="1"/>
            <p:nvPr/>
          </p:nvSpPr>
          <p:spPr>
            <a:xfrm>
              <a:off x="-2" y="738419"/>
              <a:ext cx="7194436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Sustainability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-358752"/>
              <a:ext cx="7194436" cy="902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21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your changes affordable, reducing costs long-term &amp; increasing income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52936" y="7592847"/>
            <a:ext cx="5395829" cy="1341657"/>
            <a:chOff x="-3" y="-38100"/>
            <a:chExt cx="7194439" cy="1788875"/>
          </a:xfrm>
        </p:grpSpPr>
        <p:sp>
          <p:nvSpPr>
            <p:cNvPr id="12" name="TextBox 12"/>
            <p:cNvSpPr txBox="1"/>
            <p:nvPr/>
          </p:nvSpPr>
          <p:spPr>
            <a:xfrm>
              <a:off x="-3" y="1112601"/>
              <a:ext cx="7194436" cy="63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30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Environmental Sustainability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194436" cy="1019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Decarbonising</a:t>
              </a:r>
              <a:r>
                <a:rPr lang="en-US" sz="21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“community”, reducing environmental impact &amp; eliminating waste</a:t>
              </a:r>
              <a:r>
                <a:rPr lang="en-US" sz="21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lear Sans Regular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1006604"/>
            <a:ext cx="7816287" cy="781840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4F0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001826" y="2954972"/>
            <a:ext cx="5870035" cy="587003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EAD7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086100" y="5123521"/>
            <a:ext cx="3701487" cy="3701487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660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212253" y="6602787"/>
            <a:ext cx="3477806" cy="692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850"/>
              </a:lnSpc>
              <a:spcBef>
                <a:spcPct val="0"/>
              </a:spcBef>
            </a:pPr>
            <a:r>
              <a:rPr lang="en-US" sz="4000" u="none" dirty="0">
                <a:solidFill>
                  <a:schemeClr val="bg1"/>
                </a:solidFill>
                <a:latin typeface="Clear Sans Regular Bold"/>
              </a:rPr>
              <a:t>Environmental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32594" y="3855203"/>
            <a:ext cx="280849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50"/>
              </a:lnSpc>
              <a:spcBef>
                <a:spcPct val="0"/>
              </a:spcBef>
            </a:pPr>
            <a:r>
              <a:rPr lang="en-US" sz="45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32594" y="1629996"/>
            <a:ext cx="280849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05260" y="1359290"/>
            <a:ext cx="648733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349"/>
              </a:lnSpc>
              <a:spcBef>
                <a:spcPct val="0"/>
              </a:spcBef>
            </a:pPr>
            <a:r>
              <a:rPr lang="en-US" sz="849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</p:txBody>
      </p:sp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0652877B-994F-4A6B-B989-7FECC2F87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45" y="3660152"/>
            <a:ext cx="981702" cy="981702"/>
          </a:xfrm>
          <a:prstGeom prst="rect">
            <a:avLst/>
          </a:prstGeom>
        </p:spPr>
      </p:pic>
      <p:pic>
        <p:nvPicPr>
          <p:cNvPr id="27" name="Picture 26" descr="A picture containing logo&#10;&#10;Description automatically generated">
            <a:extLst>
              <a:ext uri="{FF2B5EF4-FFF2-40B4-BE49-F238E27FC236}">
                <a16:creationId xmlns:a16="http://schemas.microsoft.com/office/drawing/2014/main" id="{D6C575CA-EF58-4E01-B086-BB37DE980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45" y="5658656"/>
            <a:ext cx="981702" cy="981702"/>
          </a:xfrm>
          <a:prstGeom prst="rect">
            <a:avLst/>
          </a:prstGeom>
        </p:spPr>
      </p:pic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id="{B08BEAE4-FC79-4C79-BB64-0CDBF3447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45" y="7713487"/>
            <a:ext cx="981702" cy="9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43589" y="633066"/>
            <a:ext cx="16447792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349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of Sustainable Change:</a:t>
            </a:r>
          </a:p>
          <a:p>
            <a:pPr marL="0" lvl="0" indent="0" algn="l">
              <a:lnSpc>
                <a:spcPts val="9349"/>
              </a:lnSpc>
              <a:spcBef>
                <a:spcPct val="0"/>
              </a:spcBef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approach to consider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7B79121-51D1-4878-BA8B-DB8EDB648EEF}"/>
              </a:ext>
            </a:extLst>
          </p:cNvPr>
          <p:cNvSpPr/>
          <p:nvPr/>
        </p:nvSpPr>
        <p:spPr>
          <a:xfrm>
            <a:off x="5410200" y="5260813"/>
            <a:ext cx="3432158" cy="3440566"/>
          </a:xfrm>
          <a:prstGeom prst="flowChartConnector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DD5499D-8F80-4E07-BF29-5135DF3523C1}"/>
              </a:ext>
            </a:extLst>
          </p:cNvPr>
          <p:cNvSpPr/>
          <p:nvPr/>
        </p:nvSpPr>
        <p:spPr>
          <a:xfrm>
            <a:off x="6854843" y="3462879"/>
            <a:ext cx="3432158" cy="3440566"/>
          </a:xfrm>
          <a:prstGeom prst="flowChartConnector">
            <a:avLst/>
          </a:prstGeom>
          <a:noFill/>
          <a:ln w="38100">
            <a:solidFill>
              <a:srgbClr val="E9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7BE3EF46-A05D-4A56-87EB-0D913363A09C}"/>
              </a:ext>
            </a:extLst>
          </p:cNvPr>
          <p:cNvSpPr/>
          <p:nvPr/>
        </p:nvSpPr>
        <p:spPr>
          <a:xfrm>
            <a:off x="8351943" y="5447426"/>
            <a:ext cx="3432158" cy="3353674"/>
          </a:xfrm>
          <a:prstGeom prst="flowChartConnector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ED9E6-1E03-42A3-990F-F45EACFB72CA}"/>
              </a:ext>
            </a:extLst>
          </p:cNvPr>
          <p:cNvSpPr txBox="1"/>
          <p:nvPr/>
        </p:nvSpPr>
        <p:spPr>
          <a:xfrm>
            <a:off x="7891086" y="3999018"/>
            <a:ext cx="167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E9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B13C07-9792-4E9A-B0C0-0FCE07E13058}"/>
              </a:ext>
            </a:extLst>
          </p:cNvPr>
          <p:cNvSpPr txBox="1"/>
          <p:nvPr/>
        </p:nvSpPr>
        <p:spPr>
          <a:xfrm>
            <a:off x="5511707" y="7004646"/>
            <a:ext cx="297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DA464-8872-43D7-BA3B-05A0F761A9AE}"/>
              </a:ext>
            </a:extLst>
          </p:cNvPr>
          <p:cNvSpPr txBox="1"/>
          <p:nvPr/>
        </p:nvSpPr>
        <p:spPr>
          <a:xfrm>
            <a:off x="9032305" y="7004646"/>
            <a:ext cx="271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D6E8890F-27EB-4DA7-A760-EA5634CB96A8}"/>
              </a:ext>
            </a:extLst>
          </p:cNvPr>
          <p:cNvSpPr/>
          <p:nvPr/>
        </p:nvSpPr>
        <p:spPr>
          <a:xfrm>
            <a:off x="11717906" y="3170734"/>
            <a:ext cx="4741294" cy="3353674"/>
          </a:xfrm>
          <a:prstGeom prst="wedgeEllipseCallout">
            <a:avLst>
              <a:gd name="adj1" fmla="val -82171"/>
              <a:gd name="adj2" fmla="val 654"/>
            </a:avLst>
          </a:prstGeom>
          <a:noFill/>
          <a:ln>
            <a:solidFill>
              <a:srgbClr val="E9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B13506-D65B-4F32-B23F-868DA48887FE}"/>
              </a:ext>
            </a:extLst>
          </p:cNvPr>
          <p:cNvSpPr txBox="1"/>
          <p:nvPr/>
        </p:nvSpPr>
        <p:spPr>
          <a:xfrm>
            <a:off x="12706815" y="3768911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E9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going on for </a:t>
            </a:r>
            <a:r>
              <a:rPr lang="en-GB" sz="2800" b="1" i="1" dirty="0">
                <a:solidFill>
                  <a:srgbClr val="E9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800" i="1" dirty="0">
                <a:solidFill>
                  <a:srgbClr val="E9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a leader in the workplace?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6F2D6A85-5AA2-41E3-B9CC-FC147DD51FB8}"/>
              </a:ext>
            </a:extLst>
          </p:cNvPr>
          <p:cNvSpPr/>
          <p:nvPr/>
        </p:nvSpPr>
        <p:spPr>
          <a:xfrm>
            <a:off x="12253690" y="6676808"/>
            <a:ext cx="4741294" cy="3353674"/>
          </a:xfrm>
          <a:prstGeom prst="wedgeEllipseCallout">
            <a:avLst>
              <a:gd name="adj1" fmla="val -84053"/>
              <a:gd name="adj2" fmla="val -10651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6E47A2-A850-4AA3-82C9-55E16A00F6A5}"/>
              </a:ext>
            </a:extLst>
          </p:cNvPr>
          <p:cNvSpPr txBox="1"/>
          <p:nvPr/>
        </p:nvSpPr>
        <p:spPr>
          <a:xfrm>
            <a:off x="12849651" y="7466311"/>
            <a:ext cx="3752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is going on in your organisation?  What are the competing priorities?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7CCE8DA7-588A-43ED-AC5C-3AB0A846307F}"/>
              </a:ext>
            </a:extLst>
          </p:cNvPr>
          <p:cNvSpPr/>
          <p:nvPr/>
        </p:nvSpPr>
        <p:spPr>
          <a:xfrm>
            <a:off x="478959" y="3768911"/>
            <a:ext cx="4741294" cy="3353674"/>
          </a:xfrm>
          <a:prstGeom prst="wedgeEllipseCallout">
            <a:avLst>
              <a:gd name="adj1" fmla="val 66377"/>
              <a:gd name="adj2" fmla="val 41835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AC504B-481F-4F09-B9DC-6573135D3DE1}"/>
              </a:ext>
            </a:extLst>
          </p:cNvPr>
          <p:cNvSpPr txBox="1"/>
          <p:nvPr/>
        </p:nvSpPr>
        <p:spPr>
          <a:xfrm>
            <a:off x="1006286" y="4537807"/>
            <a:ext cx="4153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involved?  </a:t>
            </a:r>
          </a:p>
          <a:p>
            <a:r>
              <a:rPr lang="en-GB" sz="28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be involved?  </a:t>
            </a:r>
          </a:p>
          <a:p>
            <a:r>
              <a:rPr lang="en-GB" sz="28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help do you need?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CB7C2-407D-4CBF-BCE3-3E148B9B5F9B}"/>
              </a:ext>
            </a:extLst>
          </p:cNvPr>
          <p:cNvSpPr txBox="1"/>
          <p:nvPr/>
        </p:nvSpPr>
        <p:spPr>
          <a:xfrm>
            <a:off x="497544" y="9316843"/>
            <a:ext cx="1100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© ADCL, after Adair’s Task-centred Leadership, plus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Dinwoodie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for Creative Leadership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71656" y="3637546"/>
            <a:ext cx="8711383" cy="0"/>
          </a:xfrm>
          <a:prstGeom prst="line">
            <a:avLst/>
          </a:prstGeom>
          <a:ln w="19050" cap="rnd">
            <a:solidFill>
              <a:srgbClr val="E94F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371656" y="6630404"/>
            <a:ext cx="8711383" cy="0"/>
          </a:xfrm>
          <a:prstGeom prst="line">
            <a:avLst/>
          </a:prstGeom>
          <a:ln w="19050" cap="rnd">
            <a:solidFill>
              <a:srgbClr val="E94F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80023" y="-192959"/>
            <a:ext cx="7408840" cy="10690576"/>
          </a:xfrm>
          <a:prstGeom prst="rect">
            <a:avLst/>
          </a:prstGeom>
          <a:solidFill>
            <a:srgbClr val="D7EAD7"/>
          </a:solidFill>
        </p:spPr>
      </p:sp>
      <p:grpSp>
        <p:nvGrpSpPr>
          <p:cNvPr id="12" name="Group 12"/>
          <p:cNvGrpSpPr/>
          <p:nvPr/>
        </p:nvGrpSpPr>
        <p:grpSpPr>
          <a:xfrm>
            <a:off x="8371656" y="7266775"/>
            <a:ext cx="8711383" cy="2252972"/>
            <a:chOff x="0" y="-28575"/>
            <a:chExt cx="11615177" cy="300396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83789"/>
              <a:ext cx="11615177" cy="2091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choices do you make?  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 on what?</a:t>
              </a:r>
              <a:endParaRPr lang="en-US" sz="3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behaviours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you model?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are you prepared to stand for?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615177" cy="72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you lead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71656" y="800145"/>
            <a:ext cx="9382944" cy="2252972"/>
            <a:chOff x="0" y="-28575"/>
            <a:chExt cx="12510592" cy="3003962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12510592" cy="726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you live your life, in work and at home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83789"/>
              <a:ext cx="11615177" cy="2091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do you make your choices?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do you </a:t>
              </a:r>
              <a:r>
                <a:rPr lang="en-US" sz="3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prioritise</a:t>
              </a: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make life better for you?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u="none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compromises are you making?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71656" y="4052201"/>
            <a:ext cx="8711383" cy="2258037"/>
            <a:chOff x="0" y="-28575"/>
            <a:chExt cx="11615177" cy="301071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11615177" cy="72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3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you behave in work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83789"/>
              <a:ext cx="11615177" cy="2098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choices do you make? 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compromises are you making?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 are you allowing to influence you? </a:t>
              </a:r>
              <a:endParaRPr lang="en-US" sz="3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lear Sans Regular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33400" y="756434"/>
            <a:ext cx="6400800" cy="3489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349"/>
              </a:lnSpc>
              <a:spcBef>
                <a:spcPct val="0"/>
              </a:spcBef>
            </a:pP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in EVERYTHING you will ever do</a:t>
            </a:r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ECF5E223-9B9B-4F14-85BA-84970F1820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5689013"/>
            <a:ext cx="11515994" cy="1151599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BA3617C-AA34-2475-4B3B-9103E626D55A}"/>
              </a:ext>
            </a:extLst>
          </p:cNvPr>
          <p:cNvSpPr/>
          <p:nvPr/>
        </p:nvSpPr>
        <p:spPr>
          <a:xfrm rot="19227359">
            <a:off x="1061924" y="5642183"/>
            <a:ext cx="5029200" cy="2475493"/>
          </a:xfrm>
          <a:prstGeom prst="wedgeRoundRectCallout">
            <a:avLst>
              <a:gd name="adj1" fmla="val 68764"/>
              <a:gd name="adj2" fmla="val 112310"/>
              <a:gd name="adj3" fmla="val 16667"/>
            </a:avLst>
          </a:prstGeom>
          <a:noFill/>
          <a:ln>
            <a:solidFill>
              <a:srgbClr val="E9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038B1-FA96-4A89-0932-6EDF3689A1B4}"/>
              </a:ext>
            </a:extLst>
          </p:cNvPr>
          <p:cNvSpPr txBox="1"/>
          <p:nvPr/>
        </p:nvSpPr>
        <p:spPr>
          <a:xfrm rot="19162482">
            <a:off x="1576124" y="5830432"/>
            <a:ext cx="4000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Where does “growth” fit?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4922" y="-164922"/>
            <a:ext cx="8368716" cy="10616844"/>
          </a:xfrm>
          <a:prstGeom prst="rect">
            <a:avLst/>
          </a:prstGeom>
          <a:solidFill>
            <a:srgbClr val="D7EAD7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444723"/>
            <a:ext cx="6294203" cy="4900373"/>
            <a:chOff x="0" y="-2796812"/>
            <a:chExt cx="8392271" cy="6533831"/>
          </a:xfrm>
        </p:grpSpPr>
        <p:sp>
          <p:nvSpPr>
            <p:cNvPr id="5" name="TextBox 5"/>
            <p:cNvSpPr txBox="1"/>
            <p:nvPr/>
          </p:nvSpPr>
          <p:spPr>
            <a:xfrm>
              <a:off x="46595" y="-2796812"/>
              <a:ext cx="8345676" cy="1642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349"/>
                </a:lnSpc>
                <a:spcBef>
                  <a:spcPct val="0"/>
                </a:spcBef>
              </a:pPr>
              <a:r>
                <a:rPr lang="en-US" sz="84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 Quotes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73247"/>
              <a:ext cx="8345676" cy="66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lear Sans Regular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76524" y="1547759"/>
            <a:ext cx="6258166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endParaRPr lang="en-US" sz="3500" dirty="0">
              <a:solidFill>
                <a:srgbClr val="000000"/>
              </a:solidFill>
              <a:latin typeface="Hammersmith One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686800" y="607626"/>
            <a:ext cx="8915401" cy="3385541"/>
            <a:chOff x="0" y="-1518503"/>
            <a:chExt cx="8344221" cy="303126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518503"/>
              <a:ext cx="8344221" cy="3031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en-GB" sz="4400" b="0" i="0" u="none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GB" sz="4400" b="0" i="1" u="none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Lasting change is a series of compromises. </a:t>
              </a:r>
            </a:p>
            <a:p>
              <a:pPr algn="r"/>
              <a:endParaRPr lang="en-GB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4400" b="0" i="1" u="none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 compromise is alright, as long your values don't change</a:t>
              </a:r>
              <a:r>
                <a:rPr lang="en-GB" sz="4400" b="0" i="0" u="none" strike="noStrike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3789"/>
              <a:ext cx="8344221" cy="445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endPara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lear Sans Regula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97416" y="4165750"/>
            <a:ext cx="8204785" cy="1363033"/>
            <a:chOff x="0" y="-28575"/>
            <a:chExt cx="8344221" cy="228581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8575"/>
              <a:ext cx="8344221" cy="72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50"/>
                </a:lnSpc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Dame Jane Goodall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83789"/>
              <a:ext cx="8344221" cy="1373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200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 primatologist, anthropologist and conservation advocate</a:t>
              </a:r>
            </a:p>
          </p:txBody>
        </p:sp>
      </p:grp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9ADAE84F-3C7E-47F3-A1DE-4F45762C00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22" y="5423954"/>
            <a:ext cx="11515994" cy="11515994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90D4B13-0301-5A64-E8A4-A36BB003900A}"/>
              </a:ext>
            </a:extLst>
          </p:cNvPr>
          <p:cNvSpPr txBox="1"/>
          <p:nvPr/>
        </p:nvSpPr>
        <p:spPr>
          <a:xfrm>
            <a:off x="8847906" y="6170007"/>
            <a:ext cx="8915401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GB" sz="4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4400" b="0" i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Earth is a fine place and worth fighting for”. </a:t>
            </a:r>
          </a:p>
          <a:p>
            <a:pPr algn="r"/>
            <a:endParaRPr lang="en-GB" sz="4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A73D3100-7F20-F3D7-1988-019D0DCDE2CD}"/>
              </a:ext>
            </a:extLst>
          </p:cNvPr>
          <p:cNvGrpSpPr/>
          <p:nvPr/>
        </p:nvGrpSpPr>
        <p:grpSpPr>
          <a:xfrm>
            <a:off x="9462099" y="7910274"/>
            <a:ext cx="8204785" cy="1000578"/>
            <a:chOff x="0" y="-28575"/>
            <a:chExt cx="8344221" cy="1677977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682D285A-BB69-7EED-9A30-3A564EFD7E33}"/>
                </a:ext>
              </a:extLst>
            </p:cNvPr>
            <p:cNvSpPr txBox="1"/>
            <p:nvPr/>
          </p:nvSpPr>
          <p:spPr>
            <a:xfrm>
              <a:off x="0" y="-28575"/>
              <a:ext cx="8344221" cy="879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50"/>
                </a:lnSpc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Ernest Hemingway</a:t>
              </a: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E4000FB9-C101-B588-6C13-8877138B90E7}"/>
                </a:ext>
              </a:extLst>
            </p:cNvPr>
            <p:cNvSpPr txBox="1"/>
            <p:nvPr/>
          </p:nvSpPr>
          <p:spPr>
            <a:xfrm>
              <a:off x="0" y="883789"/>
              <a:ext cx="8344221" cy="76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200"/>
                </a:lnSpc>
                <a:spcBef>
                  <a:spcPct val="0"/>
                </a:spcBef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Writer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4922" y="-164922"/>
            <a:ext cx="7452879" cy="10616844"/>
          </a:xfrm>
          <a:prstGeom prst="rect">
            <a:avLst/>
          </a:prstGeom>
          <a:solidFill>
            <a:srgbClr val="D7EAD7"/>
          </a:solidFill>
        </p:spPr>
      </p:sp>
      <p:sp>
        <p:nvSpPr>
          <p:cNvPr id="5" name="TextBox 5"/>
          <p:cNvSpPr txBox="1"/>
          <p:nvPr/>
        </p:nvSpPr>
        <p:spPr>
          <a:xfrm>
            <a:off x="791072" y="758755"/>
            <a:ext cx="6259257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99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7" name="AutoShape 7"/>
          <p:cNvSpPr/>
          <p:nvPr/>
        </p:nvSpPr>
        <p:spPr>
          <a:xfrm>
            <a:off x="9127997" y="4454248"/>
            <a:ext cx="8382000" cy="15627"/>
          </a:xfrm>
          <a:prstGeom prst="line">
            <a:avLst/>
          </a:prstGeom>
          <a:ln w="19050" cap="rnd">
            <a:solidFill>
              <a:srgbClr val="E94F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9114606" y="7006170"/>
            <a:ext cx="8381999" cy="15626"/>
          </a:xfrm>
          <a:prstGeom prst="line">
            <a:avLst/>
          </a:prstGeom>
          <a:ln w="19050" cap="rnd">
            <a:solidFill>
              <a:srgbClr val="E94F0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9144000" y="1565493"/>
            <a:ext cx="9414871" cy="2910454"/>
            <a:chOff x="0" y="-28575"/>
            <a:chExt cx="10205701" cy="388060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8344221" cy="726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LinkedIn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96065"/>
              <a:ext cx="10205701" cy="30559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94F0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https://www.linkedin.com/in/astriddaviesconsulting/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94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94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94F0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https://www.linkedin.com/showcase/future-leaders-breakfast%C2%AE/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94F0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14606" y="5143500"/>
            <a:ext cx="6258166" cy="1162904"/>
            <a:chOff x="0" y="0"/>
            <a:chExt cx="8344221" cy="155053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575"/>
              <a:ext cx="8344221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Instagram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83789"/>
              <a:ext cx="8344221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lear Sans Regular"/>
                  <a:ea typeface="+mn-ea"/>
                  <a:cs typeface="+mn-cs"/>
                </a:rPr>
                <a:t>@adclcoaching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14606" y="7852995"/>
            <a:ext cx="6304286" cy="1325409"/>
            <a:chOff x="-1415889" y="-329671"/>
            <a:chExt cx="8405714" cy="1767212"/>
          </a:xfrm>
        </p:grpSpPr>
        <p:sp>
          <p:nvSpPr>
            <p:cNvPr id="16" name="TextBox 16"/>
            <p:cNvSpPr txBox="1"/>
            <p:nvPr/>
          </p:nvSpPr>
          <p:spPr>
            <a:xfrm>
              <a:off x="-1354396" y="-329671"/>
              <a:ext cx="8344221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Website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415889" y="770791"/>
              <a:ext cx="8344221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2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www.astriddaviesconsulting.com</a:t>
              </a:r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FA8D61F-24DE-4BAD-B378-551F07D89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708772"/>
            <a:ext cx="3868954" cy="1939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FA9CC-D7F4-17EC-6E69-573D315C6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79" y="1565493"/>
            <a:ext cx="457200" cy="457200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669D1991-5D3E-4FB9-BE98-8DFE023CBD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39" y="5146037"/>
            <a:ext cx="491480" cy="491480"/>
          </a:xfrm>
          <a:prstGeom prst="rect">
            <a:avLst/>
          </a:prstGeom>
        </p:spPr>
      </p:pic>
      <p:pic>
        <p:nvPicPr>
          <p:cNvPr id="21" name="Graphic 20" descr="Internet outline">
            <a:extLst>
              <a:ext uri="{FF2B5EF4-FFF2-40B4-BE49-F238E27FC236}">
                <a16:creationId xmlns:a16="http://schemas.microsoft.com/office/drawing/2014/main" id="{6017037E-8AF2-72B9-A4F3-6883AAD20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6279" y="7660328"/>
            <a:ext cx="870061" cy="870061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E7CFB61-CF64-D3E2-1E2C-3E53975FEF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9" y="5681045"/>
            <a:ext cx="4240116" cy="140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L Conference Perfectionism 1Oct22" id="{6C8746F4-C877-433F-8FFB-8A82E99FB029}" vid="{A16D6CEA-36D2-44BC-9B3B-5C18437E5E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26BB778BC447A9244D6D53FBED2C" ma:contentTypeVersion="13" ma:contentTypeDescription="Create a new document." ma:contentTypeScope="" ma:versionID="13c7cb345d8c955ac6d2d33ec9597ace">
  <xsd:schema xmlns:xsd="http://www.w3.org/2001/XMLSchema" xmlns:xs="http://www.w3.org/2001/XMLSchema" xmlns:p="http://schemas.microsoft.com/office/2006/metadata/properties" xmlns:ns2="baf8a0c4-be14-4177-a86a-693d003c59b0" xmlns:ns3="2d57debe-84e3-40bb-9442-b0d242ee6c72" targetNamespace="http://schemas.microsoft.com/office/2006/metadata/properties" ma:root="true" ma:fieldsID="b1651bc257c5f52660f76edacab2ec98" ns2:_="" ns3:_="">
    <xsd:import namespace="baf8a0c4-be14-4177-a86a-693d003c59b0"/>
    <xsd:import namespace="2d57debe-84e3-40bb-9442-b0d242ee6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8a0c4-be14-4177-a86a-693d003c5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7debe-84e3-40bb-9442-b0d242ee6c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4c2c34f-ee11-4af5-ba4c-81ea3165e88a}" ma:internalName="TaxCatchAll" ma:showField="CatchAllData" ma:web="2d57debe-84e3-40bb-9442-b0d242ee6c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57debe-84e3-40bb-9442-b0d242ee6c72" xsi:nil="true"/>
    <lcf76f155ced4ddcb4097134ff3c332f xmlns="baf8a0c4-be14-4177-a86a-693d003c59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0297B9-AAF1-45D5-85E0-2BB80E1E53F6}"/>
</file>

<file path=customXml/itemProps2.xml><?xml version="1.0" encoding="utf-8"?>
<ds:datastoreItem xmlns:ds="http://schemas.openxmlformats.org/officeDocument/2006/customXml" ds:itemID="{898A9F56-F109-4EF0-A447-9858FB7E8F0A}"/>
</file>

<file path=customXml/itemProps3.xml><?xml version="1.0" encoding="utf-8"?>
<ds:datastoreItem xmlns:ds="http://schemas.openxmlformats.org/officeDocument/2006/customXml" ds:itemID="{09CD46D5-0F52-4C40-AF99-6C9D72E31F87}"/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374</Words>
  <Application>Microsoft Office PowerPoint</Application>
  <PresentationFormat>Custom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Arial</vt:lpstr>
      <vt:lpstr>Clear Sans Regular Bold</vt:lpstr>
      <vt:lpstr>Hammersmith One</vt:lpstr>
      <vt:lpstr>Clear Sans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</dc:creator>
  <cp:lastModifiedBy>Astrid Davies</cp:lastModifiedBy>
  <cp:revision>14</cp:revision>
  <cp:lastPrinted>2021-11-09T09:54:01Z</cp:lastPrinted>
  <dcterms:created xsi:type="dcterms:W3CDTF">2006-08-16T00:00:00Z</dcterms:created>
  <dcterms:modified xsi:type="dcterms:W3CDTF">2023-02-22T15:28:53Z</dcterms:modified>
  <dc:identifier>DAEtlYCjJOo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0x010100341226BB778BC447A9244D6D53FBED2C</vt:lpwstr>
  </property>
</Properties>
</file>